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8"/>
  </p:notesMasterIdLst>
  <p:sldIdLst>
    <p:sldId id="256" r:id="rId2"/>
    <p:sldId id="258" r:id="rId3"/>
    <p:sldId id="259" r:id="rId4"/>
    <p:sldId id="260" r:id="rId5"/>
    <p:sldId id="261" r:id="rId6"/>
    <p:sldId id="272" r:id="rId7"/>
    <p:sldId id="271" r:id="rId8"/>
    <p:sldId id="277" r:id="rId9"/>
    <p:sldId id="275" r:id="rId10"/>
    <p:sldId id="276" r:id="rId11"/>
    <p:sldId id="264" r:id="rId12"/>
    <p:sldId id="283" r:id="rId13"/>
    <p:sldId id="278" r:id="rId14"/>
    <p:sldId id="262" r:id="rId15"/>
    <p:sldId id="265" r:id="rId16"/>
    <p:sldId id="267" r:id="rId17"/>
    <p:sldId id="270" r:id="rId18"/>
    <p:sldId id="268" r:id="rId19"/>
    <p:sldId id="285" r:id="rId20"/>
    <p:sldId id="280" r:id="rId21"/>
    <p:sldId id="281" r:id="rId22"/>
    <p:sldId id="282" r:id="rId23"/>
    <p:sldId id="286" r:id="rId24"/>
    <p:sldId id="274" r:id="rId25"/>
    <p:sldId id="284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37BEE8-0AB4-4DEC-8060-90411790A7EE}">
          <p14:sldIdLst>
            <p14:sldId id="256"/>
            <p14:sldId id="258"/>
            <p14:sldId id="259"/>
            <p14:sldId id="260"/>
            <p14:sldId id="261"/>
            <p14:sldId id="272"/>
            <p14:sldId id="271"/>
            <p14:sldId id="277"/>
            <p14:sldId id="275"/>
            <p14:sldId id="276"/>
            <p14:sldId id="264"/>
            <p14:sldId id="283"/>
            <p14:sldId id="278"/>
            <p14:sldId id="262"/>
            <p14:sldId id="265"/>
            <p14:sldId id="267"/>
            <p14:sldId id="270"/>
            <p14:sldId id="268"/>
            <p14:sldId id="285"/>
            <p14:sldId id="280"/>
            <p14:sldId id="281"/>
            <p14:sldId id="282"/>
            <p14:sldId id="286"/>
            <p14:sldId id="274"/>
            <p14:sldId id="284"/>
            <p14:sldId id="279"/>
          </p14:sldIdLst>
        </p14:section>
        <p14:section name="Untitled Section" id="{D9F0FCC8-5CB3-4E92-9FD3-3270BC31122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9861D-2707-4899-84C7-E472B81BE6C7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7C280-2065-4CCC-8BEA-707B3855B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1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7C280-2065-4CCC-8BEA-707B3855BB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07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AB416-27E2-43CF-AE28-A95F8BA0526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E876-B9A9-405B-B46F-590C770246C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94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AB416-27E2-43CF-AE28-A95F8BA0526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E876-B9A9-405B-B46F-590C77024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3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AB416-27E2-43CF-AE28-A95F8BA0526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E876-B9A9-405B-B46F-590C77024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7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AB416-27E2-43CF-AE28-A95F8BA0526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E876-B9A9-405B-B46F-590C77024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50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AB416-27E2-43CF-AE28-A95F8BA0526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E876-B9A9-405B-B46F-590C770246C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67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AB416-27E2-43CF-AE28-A95F8BA0526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E876-B9A9-405B-B46F-590C77024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9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AB416-27E2-43CF-AE28-A95F8BA0526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E876-B9A9-405B-B46F-590C77024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22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AB416-27E2-43CF-AE28-A95F8BA0526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E876-B9A9-405B-B46F-590C77024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70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AB416-27E2-43CF-AE28-A95F8BA0526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E876-B9A9-405B-B46F-590C77024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5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76AB416-27E2-43CF-AE28-A95F8BA0526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4CE876-B9A9-405B-B46F-590C77024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16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AB416-27E2-43CF-AE28-A95F8BA0526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E876-B9A9-405B-B46F-590C77024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06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76AB416-27E2-43CF-AE28-A95F8BA05261}" type="datetimeFigureOut">
              <a:rPr lang="en-US" smtClean="0"/>
              <a:t>5/1/2017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84CE876-B9A9-405B-B46F-590C770246C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51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ycdatascience.com/wp-content/uploads/2016/07/Capture.p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ontesinho.com/files/mapamontesinho.pd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cwfis.cfs.nrcan.gc.ca/background/summary/fw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1" y="1483508"/>
            <a:ext cx="6532898" cy="4543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27000">
              <a:schemeClr val="accent1">
                <a:alpha val="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788" y="-64582"/>
            <a:ext cx="9679083" cy="2387600"/>
          </a:xfrm>
        </p:spPr>
        <p:txBody>
          <a:bodyPr>
            <a:noAutofit/>
          </a:bodyPr>
          <a:lstStyle/>
          <a:p>
            <a:pPr algn="ctr" fontAlgn="base"/>
            <a:r>
              <a:rPr lang="en-US" sz="54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 Of Forest Fire Predictors </a:t>
            </a:r>
            <a:br>
              <a:rPr lang="en-US" sz="54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sz="54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 </a:t>
            </a:r>
            <a:r>
              <a:rPr lang="en-US" sz="5400" b="1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Montesinho</a:t>
            </a:r>
            <a:r>
              <a:rPr lang="en-US" sz="54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Natural Park</a:t>
            </a:r>
          </a:p>
        </p:txBody>
      </p:sp>
      <p:sp>
        <p:nvSpPr>
          <p:cNvPr id="7" name="Rectangle 6"/>
          <p:cNvSpPr/>
          <p:nvPr/>
        </p:nvSpPr>
        <p:spPr>
          <a:xfrm>
            <a:off x="4323100" y="5550128"/>
            <a:ext cx="73998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Consultant: Mier Chen </a:t>
            </a:r>
          </a:p>
          <a:p>
            <a:pPr algn="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Client: Kim </a:t>
            </a:r>
            <a:r>
              <a:rPr lang="en-US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Jiayu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7369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-62224"/>
            <a:ext cx="10058400" cy="1450757"/>
          </a:xfrm>
        </p:spPr>
        <p:txBody>
          <a:bodyPr/>
          <a:lstStyle/>
          <a:p>
            <a:r>
              <a:rPr lang="en-US" dirty="0"/>
              <a:t>RH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418" y="1752600"/>
            <a:ext cx="5263298" cy="4904577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519507" y="1913466"/>
            <a:ext cx="406400" cy="59266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799667" y="2506132"/>
            <a:ext cx="406400" cy="47386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458201" y="157418"/>
            <a:ext cx="3484880" cy="14773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Size: </a:t>
            </a:r>
          </a:p>
          <a:p>
            <a:r>
              <a:rPr lang="en-US" dirty="0"/>
              <a:t>Small           (</a:t>
            </a:r>
            <a:r>
              <a:rPr lang="en-US" altLang="zh-CN" dirty="0"/>
              <a:t>log_</a:t>
            </a:r>
            <a:r>
              <a:rPr lang="en-US" dirty="0"/>
              <a:t>area = 0),    </a:t>
            </a:r>
          </a:p>
          <a:p>
            <a:r>
              <a:rPr lang="en-US" dirty="0"/>
              <a:t>Medium     (0 &lt; </a:t>
            </a:r>
            <a:r>
              <a:rPr lang="en-US" altLang="zh-CN" dirty="0"/>
              <a:t>log_</a:t>
            </a:r>
            <a:r>
              <a:rPr lang="en-US" dirty="0"/>
              <a:t>area &lt;= 2), </a:t>
            </a:r>
          </a:p>
          <a:p>
            <a:r>
              <a:rPr lang="en-US" dirty="0"/>
              <a:t>Large           (2 &lt; </a:t>
            </a:r>
            <a:r>
              <a:rPr lang="en-US" altLang="zh-CN" dirty="0"/>
              <a:t>log_</a:t>
            </a:r>
            <a:r>
              <a:rPr lang="en-US" dirty="0"/>
              <a:t>area &lt;= 4), </a:t>
            </a:r>
          </a:p>
          <a:p>
            <a:r>
              <a:rPr lang="en-US" dirty="0"/>
              <a:t>Super large (</a:t>
            </a:r>
            <a:r>
              <a:rPr lang="en-US" altLang="zh-CN" dirty="0"/>
              <a:t>log_</a:t>
            </a:r>
            <a:r>
              <a:rPr lang="en-US" dirty="0"/>
              <a:t>area &gt; 4)    </a:t>
            </a:r>
          </a:p>
        </p:txBody>
      </p:sp>
    </p:spTree>
    <p:extLst>
      <p:ext uri="{BB962C8B-B14F-4D97-AF65-F5344CB8AC3E}">
        <p14:creationId xmlns:p14="http://schemas.microsoft.com/office/powerpoint/2010/main" val="691207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&amp; Wind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4602440" cy="43777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467" y="1845734"/>
            <a:ext cx="4493295" cy="439875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605114" y="178229"/>
            <a:ext cx="3280908" cy="14773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Size: </a:t>
            </a:r>
          </a:p>
          <a:p>
            <a:r>
              <a:rPr lang="en-US" dirty="0"/>
              <a:t>Small           (</a:t>
            </a:r>
            <a:r>
              <a:rPr lang="en-US" altLang="zh-CN" dirty="0" err="1"/>
              <a:t>log_</a:t>
            </a:r>
            <a:r>
              <a:rPr lang="en-US" dirty="0" err="1"/>
              <a:t>area</a:t>
            </a:r>
            <a:r>
              <a:rPr lang="en-US" dirty="0"/>
              <a:t> = 0),    </a:t>
            </a:r>
          </a:p>
          <a:p>
            <a:r>
              <a:rPr lang="en-US" dirty="0"/>
              <a:t>Medium     (0 &lt; </a:t>
            </a:r>
            <a:r>
              <a:rPr lang="en-US" altLang="zh-CN" dirty="0" err="1"/>
              <a:t>log_</a:t>
            </a:r>
            <a:r>
              <a:rPr lang="en-US" dirty="0" err="1"/>
              <a:t>area</a:t>
            </a:r>
            <a:r>
              <a:rPr lang="en-US" dirty="0"/>
              <a:t> &lt;= 2), </a:t>
            </a:r>
          </a:p>
          <a:p>
            <a:r>
              <a:rPr lang="en-US" dirty="0"/>
              <a:t>Large           (2 &lt; </a:t>
            </a:r>
            <a:r>
              <a:rPr lang="en-US" altLang="zh-CN" dirty="0" err="1"/>
              <a:t>log_</a:t>
            </a:r>
            <a:r>
              <a:rPr lang="en-US" dirty="0" err="1"/>
              <a:t>area</a:t>
            </a:r>
            <a:r>
              <a:rPr lang="en-US" dirty="0"/>
              <a:t> &lt;= 4), </a:t>
            </a:r>
          </a:p>
          <a:p>
            <a:r>
              <a:rPr lang="en-US" dirty="0"/>
              <a:t>Super large (</a:t>
            </a:r>
            <a:r>
              <a:rPr lang="en-US" altLang="zh-CN" dirty="0" err="1"/>
              <a:t>log_</a:t>
            </a:r>
            <a:r>
              <a:rPr lang="en-US" dirty="0" err="1"/>
              <a:t>area</a:t>
            </a:r>
            <a:r>
              <a:rPr lang="en-US" dirty="0"/>
              <a:t> &gt; 4)    </a:t>
            </a:r>
          </a:p>
        </p:txBody>
      </p:sp>
    </p:spTree>
    <p:extLst>
      <p:ext uri="{BB962C8B-B14F-4D97-AF65-F5344CB8AC3E}">
        <p14:creationId xmlns:p14="http://schemas.microsoft.com/office/powerpoint/2010/main" val="3519745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Sum(</a:t>
            </a:r>
            <a:r>
              <a:rPr lang="en-US" dirty="0" err="1"/>
              <a:t>log_area</a:t>
            </a:r>
            <a:r>
              <a:rPr lang="en-US" dirty="0"/>
              <a:t>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87" y="1737360"/>
            <a:ext cx="6257924" cy="4925473"/>
          </a:xfrm>
        </p:spPr>
      </p:pic>
      <p:sp>
        <p:nvSpPr>
          <p:cNvPr id="6" name="TextBox 5"/>
          <p:cNvSpPr txBox="1"/>
          <p:nvPr/>
        </p:nvSpPr>
        <p:spPr>
          <a:xfrm>
            <a:off x="8701816" y="2356449"/>
            <a:ext cx="19409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(8, 6)</a:t>
            </a:r>
          </a:p>
          <a:p>
            <a:r>
              <a:rPr lang="en-US" sz="2800" dirty="0">
                <a:solidFill>
                  <a:srgbClr val="FFC000"/>
                </a:solidFill>
              </a:rPr>
              <a:t>(6, 5)</a:t>
            </a:r>
          </a:p>
          <a:p>
            <a:r>
              <a:rPr lang="en-US" sz="2800" dirty="0"/>
              <a:t>(7, 4)</a:t>
            </a:r>
          </a:p>
          <a:p>
            <a:r>
              <a:rPr lang="en-US" sz="2800" dirty="0"/>
              <a:t>(4, 4) </a:t>
            </a:r>
          </a:p>
        </p:txBody>
      </p:sp>
    </p:spTree>
    <p:extLst>
      <p:ext uri="{BB962C8B-B14F-4D97-AF65-F5344CB8AC3E}">
        <p14:creationId xmlns:p14="http://schemas.microsoft.com/office/powerpoint/2010/main" val="2394769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Small Fires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67" y="1850673"/>
            <a:ext cx="6344997" cy="488738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122721" y="2708066"/>
            <a:ext cx="16102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(8, 6)</a:t>
            </a:r>
          </a:p>
          <a:p>
            <a:r>
              <a:rPr lang="en-US" sz="2800" dirty="0">
                <a:solidFill>
                  <a:srgbClr val="FFC000"/>
                </a:solidFill>
              </a:rPr>
              <a:t>(6, 5)</a:t>
            </a:r>
          </a:p>
          <a:p>
            <a:r>
              <a:rPr lang="en-US" sz="2800" dirty="0"/>
              <a:t>(7, 4)</a:t>
            </a:r>
          </a:p>
          <a:p>
            <a:r>
              <a:rPr lang="en-US" sz="2800" dirty="0"/>
              <a:t>(3, 4)</a:t>
            </a:r>
          </a:p>
          <a:p>
            <a:r>
              <a:rPr lang="en-US" sz="2800" dirty="0"/>
              <a:t>(4, 4)  </a:t>
            </a:r>
          </a:p>
        </p:txBody>
      </p:sp>
    </p:spTree>
    <p:extLst>
      <p:ext uri="{BB962C8B-B14F-4D97-AF65-F5344CB8AC3E}">
        <p14:creationId xmlns:p14="http://schemas.microsoft.com/office/powerpoint/2010/main" val="2506267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5249" y="66829"/>
            <a:ext cx="5249333" cy="1325563"/>
          </a:xfrm>
        </p:spPr>
        <p:txBody>
          <a:bodyPr/>
          <a:lstStyle/>
          <a:p>
            <a:r>
              <a:rPr lang="en-US" dirty="0"/>
              <a:t>  Spring vs. Summer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399" y="1833816"/>
            <a:ext cx="4841010" cy="48463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8818" y="1833815"/>
            <a:ext cx="4912862" cy="48463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11503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3340" y="0"/>
            <a:ext cx="3759999" cy="1325563"/>
          </a:xfrm>
        </p:spPr>
        <p:txBody>
          <a:bodyPr/>
          <a:lstStyle/>
          <a:p>
            <a:r>
              <a:rPr lang="en-US" dirty="0"/>
              <a:t>Fall vs. Winter </a:t>
            </a:r>
          </a:p>
        </p:txBody>
      </p:sp>
      <p:pic>
        <p:nvPicPr>
          <p:cNvPr id="4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7547" y="1846263"/>
            <a:ext cx="4854265" cy="47238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26" y="1846263"/>
            <a:ext cx="4793337" cy="47238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11932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6664" y="1816857"/>
            <a:ext cx="5760150" cy="484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19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  <a:r>
              <a:rPr lang="en-US" sz="4000" dirty="0"/>
              <a:t> (10-fold cross validation)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4688" y="1970881"/>
            <a:ext cx="5842624" cy="39219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8133" y="2311399"/>
            <a:ext cx="1972733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Size: </a:t>
            </a:r>
          </a:p>
          <a:p>
            <a:r>
              <a:rPr lang="en-US" dirty="0"/>
              <a:t>Small: area &lt; 5 </a:t>
            </a:r>
          </a:p>
          <a:p>
            <a:r>
              <a:rPr lang="en-US" dirty="0"/>
              <a:t>Large: area &gt; 5</a:t>
            </a:r>
          </a:p>
        </p:txBody>
      </p:sp>
    </p:spTree>
    <p:extLst>
      <p:ext uri="{BB962C8B-B14F-4D97-AF65-F5344CB8AC3E}">
        <p14:creationId xmlns:p14="http://schemas.microsoft.com/office/powerpoint/2010/main" val="3043356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(Gaussian)  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1808" y="1851555"/>
            <a:ext cx="4986779" cy="44177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0461" y="24000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Size: </a:t>
            </a:r>
          </a:p>
          <a:p>
            <a:r>
              <a:rPr lang="en-US" dirty="0"/>
              <a:t>Small: area &lt; 5 </a:t>
            </a:r>
          </a:p>
          <a:p>
            <a:r>
              <a:rPr lang="en-US" dirty="0"/>
              <a:t>Large: area &gt; 5</a:t>
            </a:r>
          </a:p>
        </p:txBody>
      </p:sp>
    </p:spTree>
    <p:extLst>
      <p:ext uri="{BB962C8B-B14F-4D97-AF65-F5344CB8AC3E}">
        <p14:creationId xmlns:p14="http://schemas.microsoft.com/office/powerpoint/2010/main" val="697960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types of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446866"/>
            <a:ext cx="10058400" cy="3422227"/>
          </a:xfrm>
        </p:spPr>
        <p:txBody>
          <a:bodyPr/>
          <a:lstStyle/>
          <a:p>
            <a:r>
              <a:rPr lang="en-US" sz="3200" dirty="0"/>
              <a:t>Small        (</a:t>
            </a:r>
            <a:r>
              <a:rPr lang="en-US" altLang="zh-CN" sz="3200" dirty="0" err="1"/>
              <a:t>log_</a:t>
            </a:r>
            <a:r>
              <a:rPr lang="en-US" sz="3200" dirty="0" err="1"/>
              <a:t>area</a:t>
            </a:r>
            <a:r>
              <a:rPr lang="en-US" sz="3200" dirty="0"/>
              <a:t> = 0),    </a:t>
            </a:r>
          </a:p>
          <a:p>
            <a:r>
              <a:rPr lang="en-US" sz="3200" dirty="0"/>
              <a:t>Medium  (0 &lt; </a:t>
            </a:r>
            <a:r>
              <a:rPr lang="en-US" altLang="zh-CN" sz="3200" dirty="0" err="1"/>
              <a:t>log_</a:t>
            </a:r>
            <a:r>
              <a:rPr lang="en-US" sz="3200" dirty="0" err="1"/>
              <a:t>area</a:t>
            </a:r>
            <a:r>
              <a:rPr lang="en-US" sz="3200" dirty="0"/>
              <a:t> &lt;= 2), </a:t>
            </a:r>
          </a:p>
          <a:p>
            <a:r>
              <a:rPr lang="en-US" sz="3200" dirty="0"/>
              <a:t>Large        (2 &lt; </a:t>
            </a:r>
            <a:r>
              <a:rPr lang="en-US" altLang="zh-CN" sz="3200" dirty="0" err="1"/>
              <a:t>log_</a:t>
            </a:r>
            <a:r>
              <a:rPr lang="en-US" sz="3200" dirty="0" err="1"/>
              <a:t>area</a:t>
            </a:r>
            <a:r>
              <a:rPr lang="en-US" sz="3200" dirty="0"/>
              <a:t> &lt;= 4), </a:t>
            </a:r>
          </a:p>
          <a:p>
            <a:r>
              <a:rPr lang="en-US" sz="3200" dirty="0"/>
              <a:t>Super large (</a:t>
            </a:r>
            <a:r>
              <a:rPr lang="en-US" altLang="zh-CN" sz="3200" dirty="0" err="1"/>
              <a:t>log_</a:t>
            </a:r>
            <a:r>
              <a:rPr lang="en-US" sz="3200" dirty="0" err="1"/>
              <a:t>area</a:t>
            </a:r>
            <a:r>
              <a:rPr lang="en-US" sz="3200" dirty="0"/>
              <a:t> &gt; 4)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7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SET:  517*13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89" y="1690688"/>
            <a:ext cx="6912801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378" y="1690688"/>
            <a:ext cx="50577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86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29" y="721254"/>
            <a:ext cx="10475526" cy="412167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126480" y="5601484"/>
            <a:ext cx="4128347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Size: </a:t>
            </a:r>
          </a:p>
          <a:p>
            <a:r>
              <a:rPr lang="en-US" sz="2400" dirty="0"/>
              <a:t>Small           (</a:t>
            </a:r>
            <a:r>
              <a:rPr lang="en-US" altLang="zh-CN" sz="2400" dirty="0" err="1"/>
              <a:t>log_</a:t>
            </a:r>
            <a:r>
              <a:rPr lang="en-US" sz="2400" dirty="0" err="1"/>
              <a:t>area</a:t>
            </a:r>
            <a:r>
              <a:rPr lang="en-US" sz="2400" dirty="0"/>
              <a:t> = 0),    </a:t>
            </a:r>
          </a:p>
          <a:p>
            <a:r>
              <a:rPr lang="en-US" sz="2400" dirty="0"/>
              <a:t>Medium     (0 &lt; </a:t>
            </a:r>
            <a:r>
              <a:rPr lang="en-US" altLang="zh-CN" sz="2400" dirty="0" err="1"/>
              <a:t>log_</a:t>
            </a:r>
            <a:r>
              <a:rPr lang="en-US" sz="2400" dirty="0" err="1"/>
              <a:t>area</a:t>
            </a:r>
            <a:r>
              <a:rPr lang="en-US" sz="2400" dirty="0"/>
              <a:t> &lt;= 2), </a:t>
            </a:r>
          </a:p>
          <a:p>
            <a:r>
              <a:rPr lang="en-US" sz="2400" dirty="0"/>
              <a:t>Large           (2 &lt; </a:t>
            </a:r>
            <a:r>
              <a:rPr lang="en-US" altLang="zh-CN" sz="2400" dirty="0" err="1"/>
              <a:t>log_</a:t>
            </a:r>
            <a:r>
              <a:rPr lang="en-US" sz="2400" dirty="0" err="1"/>
              <a:t>area</a:t>
            </a:r>
            <a:r>
              <a:rPr lang="en-US" sz="2400" dirty="0"/>
              <a:t> &lt;= 4), </a:t>
            </a:r>
          </a:p>
          <a:p>
            <a:r>
              <a:rPr lang="en-US" sz="2400" dirty="0"/>
              <a:t>Super large (</a:t>
            </a:r>
            <a:r>
              <a:rPr lang="en-US" altLang="zh-CN" sz="2400" dirty="0" err="1"/>
              <a:t>log_</a:t>
            </a:r>
            <a:r>
              <a:rPr lang="en-US" sz="2400" dirty="0" err="1"/>
              <a:t>area</a:t>
            </a:r>
            <a:r>
              <a:rPr lang="en-US" sz="2400" dirty="0"/>
              <a:t> &gt; 4)    </a:t>
            </a:r>
          </a:p>
        </p:txBody>
      </p:sp>
    </p:spTree>
    <p:extLst>
      <p:ext uri="{BB962C8B-B14F-4D97-AF65-F5344CB8AC3E}">
        <p14:creationId xmlns:p14="http://schemas.microsoft.com/office/powerpoint/2010/main" val="624116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sp>
        <p:nvSpPr>
          <p:cNvPr id="8" name="Rectangle 7"/>
          <p:cNvSpPr/>
          <p:nvPr/>
        </p:nvSpPr>
        <p:spPr>
          <a:xfrm>
            <a:off x="7213600" y="860151"/>
            <a:ext cx="4128347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Size: </a:t>
            </a:r>
          </a:p>
          <a:p>
            <a:r>
              <a:rPr lang="en-US" sz="2400" dirty="0"/>
              <a:t>Small           (</a:t>
            </a:r>
            <a:r>
              <a:rPr lang="en-US" altLang="zh-CN" sz="2400" dirty="0" err="1"/>
              <a:t>log_</a:t>
            </a:r>
            <a:r>
              <a:rPr lang="en-US" sz="2400" dirty="0" err="1"/>
              <a:t>area</a:t>
            </a:r>
            <a:r>
              <a:rPr lang="en-US" sz="2400" dirty="0"/>
              <a:t> = 0),    </a:t>
            </a:r>
          </a:p>
          <a:p>
            <a:r>
              <a:rPr lang="en-US" sz="2400" dirty="0"/>
              <a:t>Medium     (0 &lt; </a:t>
            </a:r>
            <a:r>
              <a:rPr lang="en-US" altLang="zh-CN" sz="2400" dirty="0" err="1"/>
              <a:t>log_</a:t>
            </a:r>
            <a:r>
              <a:rPr lang="en-US" sz="2400" dirty="0" err="1"/>
              <a:t>area</a:t>
            </a:r>
            <a:r>
              <a:rPr lang="en-US" sz="2400" dirty="0"/>
              <a:t> &lt;= 2), </a:t>
            </a:r>
          </a:p>
          <a:p>
            <a:r>
              <a:rPr lang="en-US" sz="2400" dirty="0"/>
              <a:t>Large           (2 &lt; </a:t>
            </a:r>
            <a:r>
              <a:rPr lang="en-US" altLang="zh-CN" sz="2400" dirty="0" err="1"/>
              <a:t>log_</a:t>
            </a:r>
            <a:r>
              <a:rPr lang="en-US" sz="2400" dirty="0" err="1"/>
              <a:t>area</a:t>
            </a:r>
            <a:r>
              <a:rPr lang="en-US" sz="2400" dirty="0"/>
              <a:t> &lt;= 4), </a:t>
            </a:r>
          </a:p>
          <a:p>
            <a:r>
              <a:rPr lang="en-US" sz="2400" dirty="0"/>
              <a:t>Super large (</a:t>
            </a:r>
            <a:r>
              <a:rPr lang="en-US" altLang="zh-CN" sz="2400" dirty="0" err="1"/>
              <a:t>log_</a:t>
            </a:r>
            <a:r>
              <a:rPr lang="en-US" sz="2400" dirty="0" err="1"/>
              <a:t>area</a:t>
            </a:r>
            <a:r>
              <a:rPr lang="en-US" sz="2400" dirty="0"/>
              <a:t> &gt; 4)    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224280" y="3440660"/>
            <a:ext cx="491405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</a:rPr>
              <a:t>Training: 48.08%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</a:rPr>
              <a:t>Testing: 41.23%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050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Deep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183974"/>
            <a:ext cx="10058400" cy="33473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99867" y="386017"/>
            <a:ext cx="4128347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Size: </a:t>
            </a:r>
          </a:p>
          <a:p>
            <a:r>
              <a:rPr lang="en-US" sz="2400" dirty="0"/>
              <a:t>Small           (</a:t>
            </a:r>
            <a:r>
              <a:rPr lang="en-US" altLang="zh-CN" sz="2400" dirty="0" err="1"/>
              <a:t>log_</a:t>
            </a:r>
            <a:r>
              <a:rPr lang="en-US" sz="2400" dirty="0" err="1"/>
              <a:t>area</a:t>
            </a:r>
            <a:r>
              <a:rPr lang="en-US" sz="2400" dirty="0"/>
              <a:t> = 0),    </a:t>
            </a:r>
          </a:p>
          <a:p>
            <a:r>
              <a:rPr lang="en-US" sz="2400" dirty="0"/>
              <a:t>Medium     (0 &lt; </a:t>
            </a:r>
            <a:r>
              <a:rPr lang="en-US" altLang="zh-CN" sz="2400" dirty="0" err="1"/>
              <a:t>log_</a:t>
            </a:r>
            <a:r>
              <a:rPr lang="en-US" sz="2400" dirty="0" err="1"/>
              <a:t>area</a:t>
            </a:r>
            <a:r>
              <a:rPr lang="en-US" sz="2400" dirty="0"/>
              <a:t> &lt;= 2), </a:t>
            </a:r>
          </a:p>
          <a:p>
            <a:r>
              <a:rPr lang="en-US" sz="2400" dirty="0"/>
              <a:t>Large           (2 &lt; </a:t>
            </a:r>
            <a:r>
              <a:rPr lang="en-US" altLang="zh-CN" sz="2400" dirty="0" err="1"/>
              <a:t>log_</a:t>
            </a:r>
            <a:r>
              <a:rPr lang="en-US" sz="2400" dirty="0" err="1"/>
              <a:t>area</a:t>
            </a:r>
            <a:r>
              <a:rPr lang="en-US" sz="2400" dirty="0"/>
              <a:t> &lt;= 4), </a:t>
            </a:r>
          </a:p>
          <a:p>
            <a:r>
              <a:rPr lang="en-US" sz="2400" dirty="0"/>
              <a:t>Super large (</a:t>
            </a:r>
            <a:r>
              <a:rPr lang="en-US" altLang="zh-CN" sz="2400" dirty="0" err="1"/>
              <a:t>log_</a:t>
            </a:r>
            <a:r>
              <a:rPr lang="en-US" sz="2400" dirty="0" err="1"/>
              <a:t>area</a:t>
            </a:r>
            <a:r>
              <a:rPr lang="en-US" sz="2400" dirty="0"/>
              <a:t> &gt; 4)    </a:t>
            </a:r>
          </a:p>
        </p:txBody>
      </p:sp>
    </p:spTree>
    <p:extLst>
      <p:ext uri="{BB962C8B-B14F-4D97-AF65-F5344CB8AC3E}">
        <p14:creationId xmlns:p14="http://schemas.microsoft.com/office/powerpoint/2010/main" val="3946735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Conclusion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Summer and fall </a:t>
            </a:r>
          </a:p>
          <a:p>
            <a:r>
              <a:rPr lang="en-US" sz="2800" dirty="0"/>
              <a:t>RH &lt; 75</a:t>
            </a:r>
          </a:p>
          <a:p>
            <a:r>
              <a:rPr lang="en-US" sz="2800" dirty="0">
                <a:solidFill>
                  <a:schemeClr val="tx1"/>
                </a:solidFill>
              </a:rPr>
              <a:t>Location: </a:t>
            </a:r>
            <a:r>
              <a:rPr lang="en-US" sz="2800" dirty="0">
                <a:solidFill>
                  <a:srgbClr val="FFC000"/>
                </a:solidFill>
              </a:rPr>
              <a:t>(8, 6), (6, 5), </a:t>
            </a:r>
            <a:r>
              <a:rPr lang="en-US" sz="2800" dirty="0"/>
              <a:t>(7, 4), (4, 4)</a:t>
            </a:r>
          </a:p>
          <a:p>
            <a:endParaRPr lang="en-US" sz="2800" dirty="0"/>
          </a:p>
          <a:p>
            <a:r>
              <a:rPr lang="en-US" sz="2800" dirty="0"/>
              <a:t>RH, wind, temp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854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59" y="67733"/>
            <a:ext cx="9665666" cy="6722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/>
          <p:cNvSpPr/>
          <p:nvPr/>
        </p:nvSpPr>
        <p:spPr>
          <a:xfrm>
            <a:off x="4648201" y="6119336"/>
            <a:ext cx="81110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http://blog.nycdatascience.com/wp-content/uploads/2016/07/Capture.png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https://www.montesinho.com/files/mapamontesinho.pdf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134" y="131259"/>
            <a:ext cx="10515600" cy="1325563"/>
          </a:xfrm>
        </p:spPr>
        <p:txBody>
          <a:bodyPr/>
          <a:lstStyle/>
          <a:p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84733" y="4147236"/>
            <a:ext cx="12276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(8, 6)</a:t>
            </a:r>
          </a:p>
        </p:txBody>
      </p:sp>
      <p:sp>
        <p:nvSpPr>
          <p:cNvPr id="4" name="Rectangle 3"/>
          <p:cNvSpPr/>
          <p:nvPr/>
        </p:nvSpPr>
        <p:spPr>
          <a:xfrm>
            <a:off x="7096141" y="3603413"/>
            <a:ext cx="6847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(6, 5)</a:t>
            </a:r>
          </a:p>
        </p:txBody>
      </p:sp>
    </p:spTree>
    <p:extLst>
      <p:ext uri="{BB962C8B-B14F-4D97-AF65-F5344CB8AC3E}">
        <p14:creationId xmlns:p14="http://schemas.microsoft.com/office/powerpoint/2010/main" val="2914872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variables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Human activities </a:t>
            </a:r>
            <a:r>
              <a:rPr lang="en-US" sz="2800" dirty="0"/>
              <a:t>(population, tourism) </a:t>
            </a:r>
          </a:p>
          <a:p>
            <a:r>
              <a:rPr lang="en-US" sz="2800" b="1" dirty="0"/>
              <a:t>Altitude </a:t>
            </a:r>
            <a:r>
              <a:rPr lang="en-US" sz="2800" dirty="0"/>
              <a:t>(if the fire is caused by lightning) </a:t>
            </a:r>
          </a:p>
          <a:p>
            <a:r>
              <a:rPr lang="en-US" sz="2800" b="1" dirty="0"/>
              <a:t>Date</a:t>
            </a:r>
            <a:r>
              <a:rPr lang="en-US" sz="2800" dirty="0"/>
              <a:t> (time series analysis, check seasonality…) </a:t>
            </a:r>
          </a:p>
          <a:p>
            <a:r>
              <a:rPr lang="en-US" sz="2800" b="1" dirty="0"/>
              <a:t>vegetation coverage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7273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287" y="63254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</a:t>
            </a:r>
            <a:b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16325" y="1530119"/>
            <a:ext cx="9773727" cy="4254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80880" rIns="0" bIns="3808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400" b="1" i="0" u="none" strike="noStrike" cap="none" normalizeH="0" baseline="0" dirty="0">
                <a:ln>
                  <a:noFill/>
                </a:ln>
                <a:solidFill>
                  <a:srgbClr val="4D322D"/>
                </a:solidFill>
                <a:effectLst/>
                <a:latin typeface="Constantia" panose="02030602050306030303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Reference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2400" b="1" i="0" u="none" strike="noStrike" cap="none" normalizeH="0" baseline="0" dirty="0">
              <a:ln>
                <a:noFill/>
              </a:ln>
              <a:solidFill>
                <a:srgbClr val="4D322D"/>
              </a:solidFill>
              <a:effectLst/>
              <a:latin typeface="Constantia" panose="02030602050306030303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91440" marR="0" lvl="0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rgbClr val="4D322D"/>
                </a:solidFill>
                <a:effectLst/>
                <a:latin typeface="Constantia" panose="02030602050306030303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S. Taylor and M. Alexander. Science, technology, and human factors in fire danger rating: </a:t>
            </a:r>
            <a:endParaRPr kumimoji="0" lang="en-US" altLang="ja-JP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91440" marR="0" lvl="0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rgbClr val="4D322D"/>
                </a:solidFill>
                <a:effectLst/>
                <a:latin typeface="Constantia" panose="02030602050306030303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		the Canadian experience. International Journal of Wildland Fire, 15:121–135, 2006.</a:t>
            </a:r>
          </a:p>
          <a:p>
            <a:pPr marL="91440" marR="0" lvl="0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91440" marR="0" lvl="0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rgbClr val="4D322D"/>
                </a:solidFill>
                <a:effectLst/>
                <a:latin typeface="Constantia" panose="02030602050306030303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Natural Resources Canada, (2008, July 11). Canadian Wildland Fire Information System. 	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rgbClr val="4D322D"/>
                </a:solidFill>
                <a:effectLst/>
                <a:latin typeface="Constantia" panose="02030602050306030303" pitchFamily="18" charset="0"/>
                <a:ea typeface="华文新魏" panose="02010800040101010101" pitchFamily="2" charset="-122"/>
                <a:cs typeface="Times New Roman" panose="02020603050405020304" pitchFamily="18" charset="0"/>
                <a:hlinkClick r:id="rId2"/>
              </a:rPr>
              <a:t>http://cwfis.cfs.nrcan.gc.ca/background/summary/fwi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rgbClr val="4D322D"/>
                </a:solidFill>
                <a:effectLst/>
                <a:latin typeface="Constantia" panose="02030602050306030303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91440" marR="0" lvl="0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91440" marR="0" lvl="0" indent="-9144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normalizeH="0" baseline="0" dirty="0" err="1">
                <a:ln>
                  <a:noFill/>
                </a:ln>
                <a:solidFill>
                  <a:srgbClr val="4D322D"/>
                </a:solidFill>
                <a:effectLst/>
                <a:latin typeface="Constantia" panose="02030602050306030303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Natureza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rgbClr val="4D322D"/>
                </a:solidFill>
                <a:effectLst/>
                <a:latin typeface="Constantia" panose="02030602050306030303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 T. d. (2014). </a:t>
            </a:r>
            <a:r>
              <a:rPr kumimoji="0" lang="en-US" altLang="ja-JP" sz="2000" b="0" i="1" u="none" strike="noStrike" cap="none" normalizeH="0" baseline="0" dirty="0">
                <a:ln>
                  <a:noFill/>
                </a:ln>
                <a:solidFill>
                  <a:srgbClr val="4D322D"/>
                </a:solidFill>
                <a:effectLst/>
                <a:latin typeface="Constantia" panose="02030602050306030303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montesinho.com - Nature Tourism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rgbClr val="4D322D"/>
                </a:solidFill>
                <a:effectLst/>
                <a:latin typeface="Constantia" panose="02030602050306030303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. Retrieved from 	https://www.montesinho.com/en/oparque/mapa</a:t>
            </a:r>
            <a:endParaRPr kumimoji="0" lang="en-US" altLang="ja-JP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rgbClr val="4D322D"/>
                </a:solidFill>
                <a:effectLst/>
                <a:latin typeface="Constantia" panose="02030602050306030303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 </a:t>
            </a:r>
            <a:endParaRPr kumimoji="0" lang="en-US" altLang="ja-JP" sz="2800" b="0" i="0" u="none" strike="noStrike" cap="none" normalizeH="0" baseline="0" dirty="0">
              <a:ln>
                <a:noFill/>
              </a:ln>
              <a:solidFill>
                <a:srgbClr val="3F251D"/>
              </a:solidFill>
              <a:effectLst/>
              <a:latin typeface="Constantia" panose="02030602050306030303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500" b="0" i="0" u="none" strike="noStrike" cap="none" normalizeH="0" baseline="0" dirty="0">
                <a:ln>
                  <a:noFill/>
                </a:ln>
                <a:solidFill>
                  <a:srgbClr val="3F251D"/>
                </a:solidFill>
                <a:effectLst/>
                <a:latin typeface="Constantia" panose="02030602050306030303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rgbClr val="4D322D"/>
                </a:solidFill>
                <a:effectLst/>
                <a:latin typeface="Constantia" panose="02030602050306030303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 </a:t>
            </a:r>
            <a:endParaRPr kumimoji="0" lang="en-US" altLang="ja-JP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100" b="0" i="0" u="none" strike="noStrike" cap="none" normalizeH="0" baseline="0" dirty="0">
                <a:ln>
                  <a:noFill/>
                </a:ln>
                <a:solidFill>
                  <a:srgbClr val="4D322D"/>
                </a:solidFill>
                <a:effectLst/>
                <a:latin typeface="Constantia" panose="02030602050306030303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 </a:t>
            </a: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327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Forest Fire Weather Index (FWI)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7653" y="1930401"/>
            <a:ext cx="5117653" cy="419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41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506132"/>
            <a:ext cx="10058400" cy="3362961"/>
          </a:xfrm>
        </p:spPr>
        <p:txBody>
          <a:bodyPr/>
          <a:lstStyle/>
          <a:p>
            <a:r>
              <a:rPr lang="en-US" sz="3200" dirty="0"/>
              <a:t>Forecast the size of a staring forest fire </a:t>
            </a:r>
          </a:p>
          <a:p>
            <a:r>
              <a:rPr lang="en-US" dirty="0"/>
              <a:t>Important for firefighters in order to figure out how much manpower and resources should be allocated in each fire</a:t>
            </a:r>
          </a:p>
        </p:txBody>
      </p:sp>
    </p:spTree>
    <p:extLst>
      <p:ext uri="{BB962C8B-B14F-4D97-AF65-F5344CB8AC3E}">
        <p14:creationId xmlns:p14="http://schemas.microsoft.com/office/powerpoint/2010/main" val="437252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APROACH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15066"/>
            <a:ext cx="10058400" cy="3854027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１</a:t>
            </a:r>
            <a:r>
              <a:rPr lang="en-US" sz="2800" dirty="0"/>
              <a:t>. Exploration </a:t>
            </a:r>
          </a:p>
          <a:p>
            <a:r>
              <a:rPr lang="zh-CN" altLang="en-US" sz="2800" dirty="0"/>
              <a:t>２</a:t>
            </a:r>
            <a:r>
              <a:rPr lang="en-US" sz="2800" dirty="0"/>
              <a:t>. Logistic Regression </a:t>
            </a:r>
          </a:p>
          <a:p>
            <a:r>
              <a:rPr lang="zh-CN" altLang="en-US" sz="2800" dirty="0"/>
              <a:t>３</a:t>
            </a:r>
            <a:r>
              <a:rPr lang="en-US" sz="2800" dirty="0"/>
              <a:t>. Support Vector Machine </a:t>
            </a:r>
          </a:p>
          <a:p>
            <a:r>
              <a:rPr lang="zh-CN" altLang="en-US" sz="2800" dirty="0"/>
              <a:t>４</a:t>
            </a:r>
            <a:r>
              <a:rPr lang="en-US" sz="2800" dirty="0"/>
              <a:t>. Deep Learning </a:t>
            </a:r>
          </a:p>
        </p:txBody>
      </p:sp>
    </p:spTree>
    <p:extLst>
      <p:ext uri="{BB962C8B-B14F-4D97-AF65-F5344CB8AC3E}">
        <p14:creationId xmlns:p14="http://schemas.microsoft.com/office/powerpoint/2010/main" val="1724398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733" y="331259"/>
            <a:ext cx="3759200" cy="2538942"/>
          </a:xfrm>
        </p:spPr>
        <p:txBody>
          <a:bodyPr>
            <a:normAutofit/>
          </a:bodyPr>
          <a:lstStyle/>
          <a:p>
            <a:r>
              <a:rPr lang="en-US" dirty="0"/>
              <a:t>Log(area)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5123" y="919690"/>
            <a:ext cx="6088154" cy="53933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5640" y="4586870"/>
            <a:ext cx="3284294" cy="14773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Size: </a:t>
            </a:r>
          </a:p>
          <a:p>
            <a:r>
              <a:rPr lang="en-US" dirty="0"/>
              <a:t>Small           (</a:t>
            </a:r>
            <a:r>
              <a:rPr lang="en-US" altLang="zh-CN" dirty="0" err="1"/>
              <a:t>log_</a:t>
            </a:r>
            <a:r>
              <a:rPr lang="en-US" dirty="0" err="1"/>
              <a:t>area</a:t>
            </a:r>
            <a:r>
              <a:rPr lang="en-US" dirty="0"/>
              <a:t> = 0),    </a:t>
            </a:r>
          </a:p>
          <a:p>
            <a:r>
              <a:rPr lang="en-US" dirty="0"/>
              <a:t>Medium     (0 &lt; </a:t>
            </a:r>
            <a:r>
              <a:rPr lang="en-US" altLang="zh-CN" dirty="0" err="1"/>
              <a:t>log_</a:t>
            </a:r>
            <a:r>
              <a:rPr lang="en-US" dirty="0" err="1"/>
              <a:t>area</a:t>
            </a:r>
            <a:r>
              <a:rPr lang="en-US" dirty="0"/>
              <a:t> &lt;= 2), </a:t>
            </a:r>
          </a:p>
          <a:p>
            <a:r>
              <a:rPr lang="en-US" dirty="0"/>
              <a:t>Large           (2 &lt; </a:t>
            </a:r>
            <a:r>
              <a:rPr lang="en-US" altLang="zh-CN" dirty="0" err="1"/>
              <a:t>log_</a:t>
            </a:r>
            <a:r>
              <a:rPr lang="en-US" dirty="0" err="1"/>
              <a:t>area</a:t>
            </a:r>
            <a:r>
              <a:rPr lang="en-US" dirty="0"/>
              <a:t> &lt;= 4), </a:t>
            </a:r>
          </a:p>
          <a:p>
            <a:r>
              <a:rPr lang="en-US" dirty="0"/>
              <a:t>Super large (</a:t>
            </a:r>
            <a:r>
              <a:rPr lang="en-US" altLang="zh-CN" dirty="0" err="1"/>
              <a:t>log_</a:t>
            </a:r>
            <a:r>
              <a:rPr lang="en-US" dirty="0" err="1"/>
              <a:t>area</a:t>
            </a:r>
            <a:r>
              <a:rPr lang="en-US" dirty="0"/>
              <a:t> &gt; 4)    </a:t>
            </a:r>
          </a:p>
        </p:txBody>
      </p:sp>
    </p:spTree>
    <p:extLst>
      <p:ext uri="{BB962C8B-B14F-4D97-AF65-F5344CB8AC3E}">
        <p14:creationId xmlns:p14="http://schemas.microsoft.com/office/powerpoint/2010/main" val="1487676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 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7191" y="1896123"/>
            <a:ext cx="5009650" cy="4220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7445"/>
            <a:ext cx="4690534" cy="42888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75472" y="5192957"/>
            <a:ext cx="14959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Blue: RH</a:t>
            </a:r>
          </a:p>
          <a:p>
            <a:r>
              <a:rPr lang="en-US" dirty="0">
                <a:solidFill>
                  <a:schemeClr val="accent4"/>
                </a:solidFill>
              </a:rPr>
              <a:t>Orange: Temp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White: Wind</a:t>
            </a:r>
          </a:p>
        </p:txBody>
      </p:sp>
    </p:spTree>
    <p:extLst>
      <p:ext uri="{BB962C8B-B14F-4D97-AF65-F5344CB8AC3E}">
        <p14:creationId xmlns:p14="http://schemas.microsoft.com/office/powerpoint/2010/main" val="4183673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898" y="1599083"/>
            <a:ext cx="5158866" cy="48664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33" y="1873626"/>
            <a:ext cx="4713950" cy="45918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11743" y="5469467"/>
            <a:ext cx="1670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Blue: RH</a:t>
            </a:r>
          </a:p>
          <a:p>
            <a:r>
              <a:rPr lang="en-US" dirty="0">
                <a:solidFill>
                  <a:srgbClr val="FFC000"/>
                </a:solidFill>
              </a:rPr>
              <a:t>Orange: Temp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White: Wind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136" y="242926"/>
            <a:ext cx="3070754" cy="29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24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0429" y="889001"/>
            <a:ext cx="6212916" cy="57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1928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4699</TotalTime>
  <Words>615</Words>
  <Application>Microsoft Office PowerPoint</Application>
  <PresentationFormat>Widescreen</PresentationFormat>
  <Paragraphs>116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 Unicode MS</vt:lpstr>
      <vt:lpstr>ＭＳ Ｐゴシック</vt:lpstr>
      <vt:lpstr>华文新魏</vt:lpstr>
      <vt:lpstr>宋体</vt:lpstr>
      <vt:lpstr>Arial</vt:lpstr>
      <vt:lpstr>Calibri</vt:lpstr>
      <vt:lpstr>Calibri Light</vt:lpstr>
      <vt:lpstr>Constantia</vt:lpstr>
      <vt:lpstr>Times New Roman</vt:lpstr>
      <vt:lpstr>Retrospect</vt:lpstr>
      <vt:lpstr>Analysis Of Forest Fire Predictors  In Montesinho Natural Park</vt:lpstr>
      <vt:lpstr>DATA SET:  517*13</vt:lpstr>
      <vt:lpstr>The Forest Fire Weather Index (FWI)</vt:lpstr>
      <vt:lpstr>GOAL </vt:lpstr>
      <vt:lpstr>APROACH </vt:lpstr>
      <vt:lpstr>Log(area)  </vt:lpstr>
      <vt:lpstr>Month </vt:lpstr>
      <vt:lpstr>Season</vt:lpstr>
      <vt:lpstr>Day</vt:lpstr>
      <vt:lpstr>RH</vt:lpstr>
      <vt:lpstr>Temp &amp; Wind </vt:lpstr>
      <vt:lpstr>Sum(log_area)</vt:lpstr>
      <vt:lpstr>Number of Small Fires</vt:lpstr>
      <vt:lpstr>  Spring vs. Summer </vt:lpstr>
      <vt:lpstr>Fall vs. Winter </vt:lpstr>
      <vt:lpstr>Logistic Regression </vt:lpstr>
      <vt:lpstr>Logistic Regression (10-fold cross validation)</vt:lpstr>
      <vt:lpstr>SVM (Gaussian)  </vt:lpstr>
      <vt:lpstr>4 types of Size</vt:lpstr>
      <vt:lpstr>PowerPoint Presentation</vt:lpstr>
      <vt:lpstr>SVM</vt:lpstr>
      <vt:lpstr>Deep Learning</vt:lpstr>
      <vt:lpstr>Conclusion </vt:lpstr>
      <vt:lpstr>PowerPoint Presentation</vt:lpstr>
      <vt:lpstr>More variables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Forest Fires </dc:title>
  <dc:creator>Mier CHEN</dc:creator>
  <cp:lastModifiedBy>Mier CHEN</cp:lastModifiedBy>
  <cp:revision>47</cp:revision>
  <dcterms:created xsi:type="dcterms:W3CDTF">2017-04-21T23:47:49Z</dcterms:created>
  <dcterms:modified xsi:type="dcterms:W3CDTF">2017-05-02T09:06:53Z</dcterms:modified>
</cp:coreProperties>
</file>